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eb7923a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eb7923a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eb7923a32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eb7923a32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b7923a32_3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eb7923a32_3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eb7923a32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eb7923a32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eb7923a32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eb7923a32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b7923a32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b7923a32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b7923a3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eb7923a3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b7923a32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b7923a32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eb7923a32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eb7923a32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eb7923a32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eb7923a32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eb7923a32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eb7923a32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b7923a32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eb7923a32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b7923a32_3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b7923a32_3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eb7923a32_3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eb7923a32_3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eb7923a32_3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eb7923a32_3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b7923a32_3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b7923a32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b7923a32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eb7923a32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eb7923a32_3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eb7923a32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eb7923a32_3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eb7923a32_3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eb7923a32_3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eb7923a32_3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b7923a32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b7923a32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eb7923a32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eb7923a32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2015837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Montserrat Light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282C34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3300"/>
              <a:buFont typeface="Montserrat Light"/>
              <a:buNone/>
              <a:defRPr>
                <a:solidFill>
                  <a:srgbClr val="C7B0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solidFill>
          <a:srgbClr val="282C3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300"/>
              <a:buFont typeface="Montserrat Light"/>
              <a:buNone/>
              <a:defRPr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628650" y="1482329"/>
            <a:ext cx="7886700" cy="3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42464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3300"/>
              <a:buFont typeface="Montserrat Light"/>
              <a:buNone/>
              <a:defRPr>
                <a:solidFill>
                  <a:srgbClr val="C7B0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8650" y="1482329"/>
            <a:ext cx="7886700" cy="3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None/>
              <a:defRPr>
                <a:solidFill>
                  <a:srgbClr val="D8D8D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800"/>
              <a:buChar char="•"/>
              <a:defRPr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8D8D8"/>
                </a:solidFill>
              </a:defRPr>
            </a:lvl1pPr>
            <a:lvl2pPr lvl="1">
              <a:buNone/>
              <a:defRPr>
                <a:solidFill>
                  <a:srgbClr val="D8D8D8"/>
                </a:solidFill>
              </a:defRPr>
            </a:lvl2pPr>
            <a:lvl3pPr lvl="2">
              <a:buNone/>
              <a:defRPr>
                <a:solidFill>
                  <a:srgbClr val="D8D8D8"/>
                </a:solidFill>
              </a:defRPr>
            </a:lvl3pPr>
            <a:lvl4pPr lvl="3">
              <a:buNone/>
              <a:defRPr>
                <a:solidFill>
                  <a:srgbClr val="D8D8D8"/>
                </a:solidFill>
              </a:defRPr>
            </a:lvl4pPr>
            <a:lvl5pPr lvl="4">
              <a:buNone/>
              <a:defRPr>
                <a:solidFill>
                  <a:srgbClr val="D8D8D8"/>
                </a:solidFill>
              </a:defRPr>
            </a:lvl5pPr>
            <a:lvl6pPr lvl="5">
              <a:buNone/>
              <a:defRPr>
                <a:solidFill>
                  <a:srgbClr val="D8D8D8"/>
                </a:solidFill>
              </a:defRPr>
            </a:lvl6pPr>
            <a:lvl7pPr lvl="6">
              <a:buNone/>
              <a:defRPr>
                <a:solidFill>
                  <a:srgbClr val="D8D8D8"/>
                </a:solidFill>
              </a:defRPr>
            </a:lvl7pPr>
            <a:lvl8pPr lvl="7">
              <a:buNone/>
              <a:defRPr>
                <a:solidFill>
                  <a:srgbClr val="D8D8D8"/>
                </a:solidFill>
              </a:defRPr>
            </a:lvl8pPr>
            <a:lvl9pPr lvl="8">
              <a:buNone/>
              <a:defRPr>
                <a:solidFill>
                  <a:srgbClr val="D8D8D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628650" y="1482329"/>
            <a:ext cx="7886700" cy="3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7" name="Google Shape;77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Ligh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>
              <a:alpha val="8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0404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0" y="2015837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000"/>
              <a:buFont typeface="Montserrat Light"/>
              <a:buNone/>
              <a:defRPr b="1" sz="5000"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None/>
              <a:defRPr sz="21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Montserrat Ligh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1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 rot="5400000">
            <a:off x="2940300" y="-824666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C34">
              <a:alpha val="874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0" y="2015837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000"/>
              <a:buFont typeface="Montserrat Light"/>
              <a:buNone/>
              <a:defRPr b="1" sz="5000"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None/>
              <a:defRPr sz="21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rgbClr val="42464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0" y="2015837"/>
            <a:ext cx="914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5000"/>
              <a:buFont typeface="Montserrat Light"/>
              <a:buNone/>
              <a:defRPr b="1" sz="5000">
                <a:solidFill>
                  <a:srgbClr val="C7B0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100"/>
              <a:buNone/>
              <a:defRPr sz="21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28650" y="148698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Montserrat Light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88888"/>
                </a:solidFill>
              </a:defRPr>
            </a:lvl1pPr>
            <a:lvl2pPr lvl="1">
              <a:buNone/>
              <a:defRPr>
                <a:solidFill>
                  <a:srgbClr val="888888"/>
                </a:solidFill>
              </a:defRPr>
            </a:lvl2pPr>
            <a:lvl3pPr lvl="2">
              <a:buNone/>
              <a:defRPr>
                <a:solidFill>
                  <a:srgbClr val="888888"/>
                </a:solidFill>
              </a:defRPr>
            </a:lvl3pPr>
            <a:lvl4pPr lvl="3">
              <a:buNone/>
              <a:defRPr>
                <a:solidFill>
                  <a:srgbClr val="888888"/>
                </a:solidFill>
              </a:defRPr>
            </a:lvl4pPr>
            <a:lvl5pPr lvl="4">
              <a:buNone/>
              <a:defRPr>
                <a:solidFill>
                  <a:srgbClr val="888888"/>
                </a:solidFill>
              </a:defRPr>
            </a:lvl5pPr>
            <a:lvl6pPr lvl="5">
              <a:buNone/>
              <a:defRPr>
                <a:solidFill>
                  <a:srgbClr val="888888"/>
                </a:solidFill>
              </a:defRPr>
            </a:lvl6pPr>
            <a:lvl7pPr lvl="6">
              <a:buNone/>
              <a:defRPr>
                <a:solidFill>
                  <a:srgbClr val="888888"/>
                </a:solidFill>
              </a:defRPr>
            </a:lvl7pPr>
            <a:lvl8pPr lvl="7">
              <a:buNone/>
              <a:defRPr>
                <a:solidFill>
                  <a:srgbClr val="888888"/>
                </a:solidFill>
              </a:defRPr>
            </a:lvl8pPr>
            <a:lvl9pPr lvl="8"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раздела">
  <p:cSld name="1_Заголовок раздела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>
              <a:alpha val="8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500"/>
              <a:buFont typeface="Montserrat Light"/>
              <a:buNone/>
              <a:defRPr sz="4500"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8D8D8"/>
                </a:solidFill>
              </a:defRPr>
            </a:lvl1pPr>
            <a:lvl2pPr lvl="1">
              <a:buNone/>
              <a:defRPr>
                <a:solidFill>
                  <a:srgbClr val="D8D8D8"/>
                </a:solidFill>
              </a:defRPr>
            </a:lvl2pPr>
            <a:lvl3pPr lvl="2">
              <a:buNone/>
              <a:defRPr>
                <a:solidFill>
                  <a:srgbClr val="D8D8D8"/>
                </a:solidFill>
              </a:defRPr>
            </a:lvl3pPr>
            <a:lvl4pPr lvl="3">
              <a:buNone/>
              <a:defRPr>
                <a:solidFill>
                  <a:srgbClr val="D8D8D8"/>
                </a:solidFill>
              </a:defRPr>
            </a:lvl4pPr>
            <a:lvl5pPr lvl="4">
              <a:buNone/>
              <a:defRPr>
                <a:solidFill>
                  <a:srgbClr val="D8D8D8"/>
                </a:solidFill>
              </a:defRPr>
            </a:lvl5pPr>
            <a:lvl6pPr lvl="5">
              <a:buNone/>
              <a:defRPr>
                <a:solidFill>
                  <a:srgbClr val="D8D8D8"/>
                </a:solidFill>
              </a:defRPr>
            </a:lvl6pPr>
            <a:lvl7pPr lvl="6">
              <a:buNone/>
              <a:defRPr>
                <a:solidFill>
                  <a:srgbClr val="D8D8D8"/>
                </a:solidFill>
              </a:defRPr>
            </a:lvl7pPr>
            <a:lvl8pPr lvl="7">
              <a:buNone/>
              <a:defRPr>
                <a:solidFill>
                  <a:srgbClr val="D8D8D8"/>
                </a:solidFill>
              </a:defRPr>
            </a:lvl8pPr>
            <a:lvl9pPr lvl="8">
              <a:buNone/>
              <a:defRPr>
                <a:solidFill>
                  <a:srgbClr val="D8D8D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ля_фото">
  <p:cSld name="для_фото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ля_фото">
  <p:cSld name="1_для_фото">
    <p:bg>
      <p:bgPr>
        <a:solidFill>
          <a:srgbClr val="282C3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Montserrat Light"/>
              <a:buNone/>
              <a:defRPr b="1" i="0" sz="33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48698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300">
                <a:solidFill>
                  <a:srgbClr val="26262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iverbankcomputing.com/software/pyqt/download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ctrTitle"/>
          </p:nvPr>
        </p:nvSpPr>
        <p:spPr>
          <a:xfrm>
            <a:off x="0" y="2015837"/>
            <a:ext cx="9144000" cy="1094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5100"/>
              <a:t>Десктоп на PyQt</a:t>
            </a:r>
            <a:endParaRPr b="0" sz="5100"/>
          </a:p>
        </p:txBody>
      </p:sp>
      <p:sp>
        <p:nvSpPr>
          <p:cNvPr id="102" name="Google Shape;102;p24"/>
          <p:cNvSpPr txBox="1"/>
          <p:nvPr>
            <p:ph idx="1" type="subTitle"/>
          </p:nvPr>
        </p:nvSpPr>
        <p:spPr>
          <a:xfrm>
            <a:off x="0" y="3215120"/>
            <a:ext cx="9144000" cy="61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подготовили Шульман Эмиль и Логинова Софья</a:t>
            </a:r>
            <a:endParaRPr/>
          </a:p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и активация среды</a:t>
            </a:r>
            <a:endParaRPr/>
          </a:p>
        </p:txBody>
      </p:sp>
      <p:sp>
        <p:nvSpPr>
          <p:cNvPr id="174" name="Google Shape;174;p33"/>
          <p:cNvSpPr txBox="1"/>
          <p:nvPr/>
        </p:nvSpPr>
        <p:spPr>
          <a:xfrm>
            <a:off x="708300" y="1475825"/>
            <a:ext cx="7727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Прописываем в терминале команды: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python -m venv env</a:t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source env/bin/activate </a:t>
            </a: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#Linux и macOS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env\Scripts\activate.bat </a:t>
            </a: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#Windows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675" y="2804892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/>
        </p:nvSpPr>
        <p:spPr>
          <a:xfrm>
            <a:off x="628650" y="1255575"/>
            <a:ext cx="7886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Ознакомиться с документацией можно на официальном сайте: 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https://doc.qt.io/qtforpython-5/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PyQt5: Windows</a:t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628650" y="1255575"/>
            <a:ext cx="7886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Установить PyQt5 на Windows можно с официального сайта библиотеки: </a:t>
            </a:r>
            <a:b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FDFDFD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https://riverbankcomputing.com/software/pyqt/download</a:t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				</a:t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0" y="28049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PyQt5: linux/mac OS</a:t>
            </a:r>
            <a:endParaRPr/>
          </a:p>
        </p:txBody>
      </p:sp>
      <p:sp>
        <p:nvSpPr>
          <p:cNvPr id="197" name="Google Shape;197;p36"/>
          <p:cNvSpPr txBox="1"/>
          <p:nvPr/>
        </p:nvSpPr>
        <p:spPr>
          <a:xfrm>
            <a:off x="628650" y="1255575"/>
            <a:ext cx="788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Установить PyQt5 на linux-системы можно с помощью любого менеджера пакетов: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sudo apt-get install python3-pyqt5 pyqt5-dev-tools</a:t>
            </a:r>
            <a:endParaRPr sz="21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8049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652050" y="1133975"/>
            <a:ext cx="7932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Модуль QtCore </a:t>
            </a:r>
            <a:r>
              <a:rPr lang="ru" sz="16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содержит ядро с неграфической функциональностью. Этот модуль используется для работы с временем, файлами, папками, различными типами файлов, потоками, адресами URL, MIME-типами и процессами.</a:t>
            </a:r>
            <a:br>
              <a:rPr lang="ru" sz="16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QtGui</a:t>
            </a:r>
            <a:r>
              <a:rPr lang="ru" sz="16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 содержит классы для интеграции систем окон, обработки событий, 2D-графики, базовой обработки изображений, шрифтов и текста.</a:t>
            </a:r>
            <a:br>
              <a:rPr lang="ru" sz="16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Модуль QtWidgets</a:t>
            </a:r>
            <a:r>
              <a:rPr lang="ru" sz="16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 содержит классы, которые обеспечивают набор UI-элементов для создания классических пользовательских интерфейсов.</a:t>
            </a:r>
            <a:endParaRPr sz="16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7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</a:t>
            </a:r>
            <a:endParaRPr/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212" name="Google Shape;212;p38"/>
          <p:cNvSpPr txBox="1"/>
          <p:nvPr/>
        </p:nvSpPr>
        <p:spPr>
          <a:xfrm>
            <a:off x="628650" y="1279400"/>
            <a:ext cx="7989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Класс </a:t>
            </a:r>
            <a:r>
              <a:rPr lang="ru" sz="18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QApplication </a:t>
            </a: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 управляющей логикой ГПИ и основными настройками.</a:t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Класс </a:t>
            </a:r>
            <a:r>
              <a:rPr lang="ru" sz="18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QWidget </a:t>
            </a: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базовым для всех объектов пользовательского интерфейса.</a:t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Класс </a:t>
            </a:r>
            <a:r>
              <a:rPr lang="ru" sz="18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QLabel </a:t>
            </a: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используется для отображения текста или рисунка.</a:t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Класс </a:t>
            </a:r>
            <a:r>
              <a:rPr lang="ru" sz="18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QAction </a:t>
            </a:r>
            <a:r>
              <a:rPr lang="ru" sz="18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предоставляет абстрактное действие пользовательского интерфейса, которое может быть вставлено в виджеты.</a:t>
            </a:r>
            <a:endParaRPr sz="18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50" y="299975"/>
            <a:ext cx="4622099" cy="4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628650" y="875554"/>
            <a:ext cx="78867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PyQT инициализируется приведенным ниже кодом.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25" y="1303946"/>
            <a:ext cx="366712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/>
        </p:nvSpPr>
        <p:spPr>
          <a:xfrm>
            <a:off x="628650" y="2397675"/>
            <a:ext cx="788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Label — это виджет, который может отображать текст или изображения.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3204775"/>
            <a:ext cx="42767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628650" y="1040981"/>
            <a:ext cx="7886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Установим начальную позицию: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5" y="1478606"/>
            <a:ext cx="46767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637006"/>
            <a:ext cx="51816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/>
        </p:nvSpPr>
        <p:spPr>
          <a:xfrm>
            <a:off x="552450" y="2125763"/>
            <a:ext cx="8362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C7B0D4"/>
                </a:solidFill>
                <a:latin typeface="Montserrat"/>
                <a:ea typeface="Montserrat"/>
                <a:cs typeface="Montserrat"/>
                <a:sym typeface="Montserrat"/>
              </a:rPr>
              <a:t>Теперь отобразим окно:</a:t>
            </a:r>
            <a:endParaRPr sz="2100">
              <a:solidFill>
                <a:srgbClr val="C7B0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ы</a:t>
            </a: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75" y="1182575"/>
            <a:ext cx="4008925" cy="27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585425" y="2074650"/>
            <a:ext cx="36591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C7B0D4"/>
                </a:solidFill>
              </a:rPr>
              <a:t>PyQt — это</a:t>
            </a:r>
            <a:endParaRPr sz="4800">
              <a:solidFill>
                <a:srgbClr val="C7B0D4"/>
              </a:solidFill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650" y="922753"/>
            <a:ext cx="3659100" cy="285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350" y="2571751"/>
            <a:ext cx="2349774" cy="17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475" y="1352139"/>
            <a:ext cx="1968851" cy="19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PyQt: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570550" y="1339900"/>
            <a:ext cx="8100000" cy="343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поддерживает различные </a:t>
            </a:r>
            <a:r>
              <a:rPr lang="ru">
                <a:solidFill>
                  <a:srgbClr val="FDFDFD"/>
                </a:solidFill>
              </a:rPr>
              <a:t>виджеты</a:t>
            </a:r>
            <a:r>
              <a:rPr lang="ru">
                <a:solidFill>
                  <a:srgbClr val="C7B0D4"/>
                </a:solidFill>
              </a:rPr>
              <a:t>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FDFDFD"/>
                </a:solidFill>
              </a:rPr>
              <a:t>интерактивность </a:t>
            </a:r>
            <a:r>
              <a:rPr lang="ru">
                <a:solidFill>
                  <a:srgbClr val="C7B0D4"/>
                </a:solidFill>
              </a:rPr>
              <a:t>реализована с использованием </a:t>
            </a:r>
            <a:r>
              <a:rPr lang="ru">
                <a:solidFill>
                  <a:srgbClr val="FDFDFD"/>
                </a:solidFill>
              </a:rPr>
              <a:t>сигналов и слотов</a:t>
            </a:r>
            <a:r>
              <a:rPr lang="ru">
                <a:solidFill>
                  <a:srgbClr val="C7B0D4"/>
                </a:solidFill>
              </a:rPr>
              <a:t>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имеет </a:t>
            </a:r>
            <a:r>
              <a:rPr lang="ru">
                <a:solidFill>
                  <a:srgbClr val="FDFDFD"/>
                </a:solidFill>
              </a:rPr>
              <a:t>мощный механизм компоновки</a:t>
            </a:r>
            <a:r>
              <a:rPr lang="ru">
                <a:solidFill>
                  <a:srgbClr val="C7B0D4"/>
                </a:solidFill>
              </a:rPr>
              <a:t>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поддерживает</a:t>
            </a:r>
            <a:r>
              <a:rPr lang="ru">
                <a:solidFill>
                  <a:srgbClr val="FDFDFD"/>
                </a:solidFill>
              </a:rPr>
              <a:t> расширенный дизайн-макет</a:t>
            </a:r>
            <a:r>
              <a:rPr lang="ru">
                <a:solidFill>
                  <a:srgbClr val="C7B0D4"/>
                </a:solidFill>
              </a:rPr>
              <a:t> и управление им;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позволяет создавать </a:t>
            </a:r>
            <a:r>
              <a:rPr lang="ru">
                <a:solidFill>
                  <a:srgbClr val="FDFDFD"/>
                </a:solidFill>
              </a:rPr>
              <a:t>пользовательские темы</a:t>
            </a:r>
            <a:r>
              <a:rPr lang="ru">
                <a:solidFill>
                  <a:srgbClr val="C7B0D4"/>
                </a:solidFill>
              </a:rPr>
              <a:t>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имеет встроенную поддержку </a:t>
            </a:r>
            <a:r>
              <a:rPr lang="ru">
                <a:solidFill>
                  <a:srgbClr val="FDFDFD"/>
                </a:solidFill>
              </a:rPr>
              <a:t>таблиц стилей</a:t>
            </a:r>
            <a:r>
              <a:rPr lang="ru">
                <a:solidFill>
                  <a:srgbClr val="C7B0D4"/>
                </a:solidFill>
              </a:rPr>
              <a:t>;</a:t>
            </a:r>
            <a:endParaRPr>
              <a:solidFill>
                <a:srgbClr val="C7B0D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7B0D4"/>
              </a:buClr>
              <a:buSzPts val="2100"/>
              <a:buChar char="&gt;"/>
            </a:pPr>
            <a:r>
              <a:rPr lang="ru">
                <a:solidFill>
                  <a:srgbClr val="C7B0D4"/>
                </a:solidFill>
              </a:rPr>
              <a:t>может использоваться для создания </a:t>
            </a:r>
            <a:r>
              <a:rPr lang="ru">
                <a:solidFill>
                  <a:srgbClr val="FDFDFD"/>
                </a:solidFill>
              </a:rPr>
              <a:t>GUI</a:t>
            </a:r>
            <a:r>
              <a:rPr lang="ru">
                <a:solidFill>
                  <a:srgbClr val="C7B0D4"/>
                </a:solidFill>
              </a:rPr>
              <a:t>, а также </a:t>
            </a:r>
            <a:r>
              <a:rPr lang="ru">
                <a:solidFill>
                  <a:srgbClr val="FDFDFD"/>
                </a:solidFill>
              </a:rPr>
              <a:t>автономных приложений</a:t>
            </a:r>
            <a:r>
              <a:rPr lang="ru">
                <a:solidFill>
                  <a:srgbClr val="C7B0D4"/>
                </a:solidFill>
              </a:rPr>
              <a:t>.</a:t>
            </a:r>
            <a:endParaRPr>
              <a:solidFill>
                <a:srgbClr val="C7B0D4"/>
              </a:solidFill>
            </a:endParaRPr>
          </a:p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  <p:sp>
        <p:nvSpPr>
          <p:cNvPr id="256" name="Google Shape;256;p44"/>
          <p:cNvSpPr txBox="1"/>
          <p:nvPr>
            <p:ph type="title"/>
          </p:nvPr>
        </p:nvSpPr>
        <p:spPr>
          <a:xfrm>
            <a:off x="628650" y="207465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628650" y="39160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к аудитории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628650" y="1270400"/>
            <a:ext cx="7886700" cy="312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Montserrat"/>
              <a:buAutoNum type="arabicPeriod"/>
            </a:pPr>
            <a:r>
              <a:rPr lang="ru"/>
              <a:t>Что такое сигналы и слоты? 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AutoNum type="arabicPeriod"/>
            </a:pPr>
            <a:r>
              <a:rPr lang="ru"/>
              <a:t>Как они реализуются в PyQt? 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AutoNum type="arabicPeriod"/>
            </a:pPr>
            <a:r>
              <a:rPr lang="ru"/>
              <a:t>В чем преимущество использования Qt Designer? </a:t>
            </a:r>
            <a:br>
              <a:rPr lang="ru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C7B0D4"/>
                </a:solidFill>
              </a:rPr>
              <a:t>Задание: </a:t>
            </a:r>
            <a:r>
              <a:rPr lang="ru">
                <a:solidFill>
                  <a:srgbClr val="FDFDFD"/>
                </a:solidFill>
              </a:rPr>
              <a:t>Написать небольшую </a:t>
            </a:r>
            <a:r>
              <a:rPr lang="ru">
                <a:solidFill>
                  <a:srgbClr val="FDFDFD"/>
                </a:solidFill>
              </a:rPr>
              <a:t>инструкцию</a:t>
            </a:r>
            <a:r>
              <a:rPr lang="ru">
                <a:solidFill>
                  <a:srgbClr val="FDFDFD"/>
                </a:solidFill>
              </a:rPr>
              <a:t> по запуску Hello World Application. </a:t>
            </a:r>
            <a:endParaRPr>
              <a:solidFill>
                <a:srgbClr val="FDFDF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BDED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28077" l="0" r="0" t="24197"/>
          <a:stretch/>
        </p:blipFill>
        <p:spPr>
          <a:xfrm>
            <a:off x="0" y="1324850"/>
            <a:ext cx="9144000" cy="2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262626"/>
                </a:solidFill>
              </a:rPr>
              <a:t>‹#›</a:t>
            </a:fld>
            <a:endParaRPr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210475" y="1159975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C7B0D4"/>
                </a:solidFill>
              </a:rPr>
              <a:t>600</a:t>
            </a:r>
            <a:endParaRPr sz="7200">
              <a:solidFill>
                <a:srgbClr val="C7B0D4"/>
              </a:solidFill>
            </a:endParaRPr>
          </a:p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210475" y="2747425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C7B0D4"/>
                </a:solidFill>
              </a:rPr>
              <a:t>6000</a:t>
            </a:r>
            <a:endParaRPr sz="7200">
              <a:solidFill>
                <a:srgbClr val="C7B0D4"/>
              </a:solidFill>
            </a:endParaRPr>
          </a:p>
        </p:txBody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167175" y="1753225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7E6E6"/>
                </a:solidFill>
              </a:rPr>
              <a:t>классов</a:t>
            </a:r>
            <a:endParaRPr sz="2100">
              <a:solidFill>
                <a:srgbClr val="E7E6E6"/>
              </a:solidFill>
            </a:endParaRPr>
          </a:p>
        </p:txBody>
      </p:sp>
      <p:sp>
        <p:nvSpPr>
          <p:cNvPr id="126" name="Google Shape;126;p27"/>
          <p:cNvSpPr txBox="1"/>
          <p:nvPr>
            <p:ph type="title"/>
          </p:nvPr>
        </p:nvSpPr>
        <p:spPr>
          <a:xfrm>
            <a:off x="210475" y="3340675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7E6E6"/>
                </a:solidFill>
              </a:rPr>
              <a:t>функций и методов</a:t>
            </a:r>
            <a:endParaRPr sz="2100">
              <a:solidFill>
                <a:srgbClr val="E7E6E6"/>
              </a:solidFill>
            </a:endParaRPr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25" y="856905"/>
            <a:ext cx="5056975" cy="291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>
            <p:ph type="title"/>
          </p:nvPr>
        </p:nvSpPr>
        <p:spPr>
          <a:xfrm>
            <a:off x="3657600" y="3608375"/>
            <a:ext cx="50571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7E6E6"/>
                </a:solidFill>
              </a:rPr>
              <a:t>из кинофильма </a:t>
            </a:r>
            <a:endParaRPr sz="1800">
              <a:solidFill>
                <a:srgbClr val="E7E6E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7E6E6"/>
                </a:solidFill>
              </a:rPr>
              <a:t>«‎Иван Васильевич меняет профессию» </a:t>
            </a:r>
            <a:endParaRPr sz="1800">
              <a:solidFill>
                <a:srgbClr val="E7E6E6"/>
              </a:solidFill>
            </a:endParaRPr>
          </a:p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219125" y="1913325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C7B0D4"/>
                </a:solidFill>
              </a:rPr>
              <a:t>200+</a:t>
            </a:r>
            <a:endParaRPr sz="7200">
              <a:solidFill>
                <a:srgbClr val="C7B0D4"/>
              </a:solidFill>
            </a:endParaRPr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175825" y="2571750"/>
            <a:ext cx="3615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7E6E6"/>
                </a:solidFill>
              </a:rPr>
              <a:t>компаний,</a:t>
            </a:r>
            <a:endParaRPr sz="2100">
              <a:solidFill>
                <a:srgbClr val="E7E6E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7E6E6"/>
                </a:solidFill>
              </a:rPr>
              <a:t>в том числе:</a:t>
            </a:r>
            <a:endParaRPr sz="2100">
              <a:solidFill>
                <a:srgbClr val="E7E6E6"/>
              </a:solidFill>
            </a:endParaRPr>
          </a:p>
        </p:txBody>
      </p:sp>
      <p:pic>
        <p:nvPicPr>
          <p:cNvPr descr="Логотип LG PNG изображения можно загрузить бесплатно - CrazyPNG-PNG  изображение скачать бесплатно-CrazyPNG-PNG изображение скачать бесплатно"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63" y="437625"/>
            <a:ext cx="2068951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250" y="2843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rcedes-Benz - информация о марке, модельный ряд, технические  характеристики, где купить, отзывы на Автодромо" id="138" name="Google Shape;138;p28"/>
          <p:cNvPicPr preferRelativeResize="0"/>
          <p:nvPr/>
        </p:nvPicPr>
        <p:blipFill rotWithShape="1">
          <a:blip r:embed="rId5">
            <a:alphaModFix/>
          </a:blip>
          <a:srcRect b="1999" l="-18350" r="18350" t="-2000"/>
          <a:stretch/>
        </p:blipFill>
        <p:spPr>
          <a:xfrm>
            <a:off x="4736513" y="2641188"/>
            <a:ext cx="4105274" cy="23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5474" y="519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C7B0D4"/>
                </a:solidFill>
              </a:rPr>
              <a:t>‹#›</a:t>
            </a:fld>
            <a:endParaRPr>
              <a:solidFill>
                <a:srgbClr val="C7B0D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628650" y="343117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Лицензия</a:t>
            </a:r>
            <a:endParaRPr/>
          </a:p>
        </p:txBody>
      </p:sp>
      <p:pic>
        <p:nvPicPr>
          <p:cNvPr descr="Open Source Vs Proprietary Software Security | WhiteSource"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2693" r="8417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628650" y="-8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B70BF"/>
                </a:solidFill>
              </a:rPr>
              <a:t>MooseAche</a:t>
            </a:r>
            <a:endParaRPr>
              <a:solidFill>
                <a:srgbClr val="AB70BF"/>
              </a:solidFill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2818" l="0" r="0" t="0"/>
          <a:stretch/>
        </p:blipFill>
        <p:spPr>
          <a:xfrm>
            <a:off x="493775" y="665625"/>
            <a:ext cx="8316025" cy="44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AB70BF"/>
                </a:solidFill>
              </a:rPr>
              <a:t>‹#›</a:t>
            </a:fld>
            <a:endParaRPr>
              <a:solidFill>
                <a:srgbClr val="AB70B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088875" y="2074650"/>
            <a:ext cx="50553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B70BF"/>
                </a:solidFill>
              </a:rPr>
              <a:t>Moonsweeper</a:t>
            </a:r>
            <a:endParaRPr>
              <a:solidFill>
                <a:srgbClr val="AB70BF"/>
              </a:solidFill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2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AB70BF"/>
                </a:solidFill>
              </a:rPr>
              <a:t>‹#›</a:t>
            </a:fld>
            <a:endParaRPr>
              <a:solidFill>
                <a:srgbClr val="AB70B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 rotWithShape="1">
          <a:blip r:embed="rId3">
            <a:alphaModFix/>
          </a:blip>
          <a:srcRect b="2865" l="0" r="1797" t="0"/>
          <a:stretch/>
        </p:blipFill>
        <p:spPr>
          <a:xfrm>
            <a:off x="1243449" y="534075"/>
            <a:ext cx="6541076" cy="4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>
            <p:ph type="title"/>
          </p:nvPr>
        </p:nvSpPr>
        <p:spPr>
          <a:xfrm>
            <a:off x="628650" y="-8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B70BF"/>
                </a:solidFill>
              </a:rPr>
              <a:t>NSAViewer</a:t>
            </a:r>
            <a:endParaRPr>
              <a:solidFill>
                <a:srgbClr val="AB70BF"/>
              </a:solidFill>
            </a:endParaRPr>
          </a:p>
        </p:txBody>
      </p:sp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rgbClr val="AB70BF"/>
                </a:solidFill>
              </a:rPr>
              <a:t>‹#›</a:t>
            </a:fld>
            <a:endParaRPr>
              <a:solidFill>
                <a:srgbClr val="AB70B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